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5" r:id="rId3"/>
    <p:sldId id="266" r:id="rId4"/>
    <p:sldId id="263" r:id="rId5"/>
    <p:sldId id="269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5426"/>
  </p:normalViewPr>
  <p:slideViewPr>
    <p:cSldViewPr snapToGrid="0" snapToObjects="1">
      <p:cViewPr varScale="1">
        <p:scale>
          <a:sx n="90" d="100"/>
          <a:sy n="90" d="100"/>
        </p:scale>
        <p:origin x="23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tiff>
</file>

<file path=ppt/media/image11.jpeg>
</file>

<file path=ppt/media/image2.jpeg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F4A8B-ED5A-2F44-998D-9ACA8B8828D6}" type="datetimeFigureOut">
              <a:rPr lang="en-US" smtClean="0"/>
              <a:t>5/3/21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7AA030-905A-C746-81A2-30BD64EBD8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025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5F0CBB-0EA0-B242-A50C-35944412B3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19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5F0CBB-0EA0-B242-A50C-35944412B3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04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5F0CBB-0EA0-B242-A50C-35944412B36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04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5F0CBB-0EA0-B242-A50C-35944412B36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606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5F0CBB-0EA0-B242-A50C-35944412B3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470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5F0CBB-0EA0-B242-A50C-35944412B3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1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25509-ED7F-EB42-BA2C-68F97E249F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86FFE5-D3C3-8447-9974-DB919AC65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8439C-3087-0F4B-BA9F-4E08A7C35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83B90-F93F-9443-810E-7300C2244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D7AD0-C6D8-1141-BCA0-A99F0B2F4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987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4237-2A44-804D-87B2-4ADCF90F1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8E58E-573E-6445-BDA8-80BE72C2A9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FCC7D-1056-FA4C-A0D8-A0930C650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78C3A-BA23-AE40-86F7-F6343EC94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F074D-44D4-BE4C-A9AF-328FFFAED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73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A2A3F6-B12D-8741-B9AC-BE17C77D57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08D656-D983-8345-A02D-C39B5A380E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01E77-5FB7-F84B-86EB-F6DC069A7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A0476-1882-1F44-94CE-5491448FB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C0A42-7DB2-E04B-BFD7-06C37367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95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9B5F8-806E-CF40-931B-8050916BD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002BA-F316-0B45-97D4-E53E6FF17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6A761-5433-DC43-B18A-436AB54AA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6D593-E8A4-AA46-9158-C62A91F2F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723DB-E2D7-EC46-89B4-B24CC56C5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867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6517C-4B24-9E4D-9723-AA021B1DE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2879C-54B3-2D4B-B3AE-80A26227F8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A0366-82CE-E64C-8B3F-5C0B80476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4D366-BC45-434F-9D18-11D6E90E1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FF7AC-3306-C144-A021-FDD9F8261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97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583A-685C-AC4C-887D-9B50E78B1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629AB-BDEB-1947-AF8E-A35F187434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455FC5-A12B-A846-9CBD-94CC6CADF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FF400-200C-404D-A518-562C8913F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C46A1A-BB02-104E-AF18-0332C03C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9C17D5-4C4F-664F-A1D8-B1D600DB1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19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B156F-6E50-FF4A-8663-B74C1D0D6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6D71F-C5E4-014E-BADD-7E5D17B62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47DEA8-8BB6-B846-8BC5-4E0309FB8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69DB85-90FB-F348-9DDC-C1FFE4B283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405C12-F533-CA4A-B50C-B40F7AC8CF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BE60FD-A50D-834E-8DDC-269F40A17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2F3B38-68C6-8C4A-A6EF-454B7D4BE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46F49B-6D43-4C42-97FE-469D62CE8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8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10B7B-854A-124F-8F18-8A1D9BF48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3769F6-F4C3-7046-B017-CA46DD41E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C70787-AC2E-F44F-BB0C-D17E64420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AD482B-61E7-4141-9C3C-85F34533D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0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9912F4-01A2-3E4B-9CA5-AA179998F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F5D504-F657-4442-B957-9B592BAE6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F842F6-1DDE-7045-B0CC-2D59776E6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43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34920-49F4-304D-8F09-7B73CC964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58266-2465-3743-B88B-D6F0059C4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2971E-810B-EE4B-8F09-C3744080C3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2AB30-282F-6F4C-9AFE-91A119473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DF327-55D6-EA40-9B45-F4A77B57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55CEE-9D99-A243-BF42-7BE900C5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3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917E9-23E6-1E4A-A98A-357CEE5F1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CE51E7-C1F3-1F4F-A0B2-4EE20AAA98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77D80-F37E-2144-A0B9-577BC07327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84BE16-1253-F641-9D2D-0CCED76FA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91F8B-F1D4-1F4D-9B2B-C03696A64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A97F9-73D8-C540-843B-08AB63E80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44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67A4C7-2167-B643-960B-498452501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C4803-08AE-254E-9633-F067922A9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D2C7A-0DF4-524F-BE77-8E868AB4B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BF9CB-307C-A342-BF43-5FE6144E503E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A878-2478-6043-8321-3295C38D94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DEC70-73FC-4F45-A4DD-331180B4F4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8800E5-0AD0-A44F-8098-D1AF6AF12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96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imberline Ski Resort / Area, Mt Hood Oregon - AllTrips">
            <a:extLst>
              <a:ext uri="{FF2B5EF4-FFF2-40B4-BE49-F238E27FC236}">
                <a16:creationId xmlns:a16="http://schemas.microsoft.com/office/drawing/2014/main" id="{62C7EC70-C4C2-664B-B64F-BA7C408E4E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31053" b="-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B9F53A-3406-EB49-AF2E-78CCADCFEE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100" dirty="0">
                <a:latin typeface="Trade Gothic Next Cond Hv" panose="020B0503040303020004" pitchFamily="34" charset="0"/>
                <a:cs typeface="Trade Gothic Next" panose="020F0502020204030204" pitchFamily="34" charset="0"/>
              </a:rPr>
              <a:t>PRICING MODEL AND INCREMENTAL OPERATING COSTS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D40E3E-FAED-5449-8203-FB95F3D2B2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latin typeface="Trade Gothic Next" panose="020F0502020204030204" pitchFamily="34" charset="0"/>
                <a:cs typeface="Trade Gothic Next" panose="020F0502020204030204" pitchFamily="34" charset="0"/>
              </a:rPr>
              <a:t>MAY 2021</a:t>
            </a:r>
            <a:endParaRPr lang="en-US" sz="20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2175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Meet The National Brotherhood of Skiers | POWDER Magazine">
            <a:extLst>
              <a:ext uri="{FF2B5EF4-FFF2-40B4-BE49-F238E27FC236}">
                <a16:creationId xmlns:a16="http://schemas.microsoft.com/office/drawing/2014/main" id="{B23C84E9-F5C6-D443-A245-3EC8527F0C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" t="9091" r="2311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Rectangle 136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018B3C-F352-0144-9AF6-7A0704263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b="1" dirty="0">
                <a:latin typeface="Trade Gothic Next Cond Hv" panose="020B0503040303020004" pitchFamily="34" charset="0"/>
              </a:rPr>
              <a:t>BRIEF BACKGROUND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E45AF9A-5CE3-DD41-BB55-E249B5084AB3}"/>
              </a:ext>
            </a:extLst>
          </p:cNvPr>
          <p:cNvSpPr txBox="1">
            <a:spLocks/>
          </p:cNvSpPr>
          <p:nvPr/>
        </p:nvSpPr>
        <p:spPr>
          <a:xfrm>
            <a:off x="371093" y="2718054"/>
            <a:ext cx="4646384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Trade Gothic Next" panose="020B0503040303020004" pitchFamily="34" charset="0"/>
                <a:ea typeface="+mn-ea"/>
                <a:cs typeface="+mn-cs"/>
              </a:rPr>
              <a:t>Big Mountain Resort delivers one of the </a:t>
            </a:r>
            <a:r>
              <a:rPr lang="en-US" sz="2400" dirty="0">
                <a:solidFill>
                  <a:srgbClr val="ED7D30"/>
                </a:solidFill>
                <a:latin typeface="Trade Gothic Next" panose="020B0503040303020004" pitchFamily="34" charset="0"/>
                <a:ea typeface="+mn-ea"/>
                <a:cs typeface="+mn-cs"/>
              </a:rPr>
              <a:t>best skiing and snowboarding experiences</a:t>
            </a:r>
            <a:r>
              <a:rPr lang="en-US" sz="2400" dirty="0">
                <a:latin typeface="Trade Gothic Next" panose="020B0503040303020004" pitchFamily="34" charset="0"/>
                <a:ea typeface="+mn-ea"/>
                <a:cs typeface="+mn-cs"/>
              </a:rPr>
              <a:t> in the country</a:t>
            </a:r>
          </a:p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Trade Gothic Next" panose="020B0503040303020004" pitchFamily="34" charset="0"/>
              <a:ea typeface="+mn-ea"/>
              <a:cs typeface="+mn-cs"/>
            </a:endParaRPr>
          </a:p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ED7D30"/>
                </a:solidFill>
                <a:latin typeface="Trade Gothic Next" panose="020B0503040303020004" pitchFamily="34" charset="0"/>
                <a:ea typeface="+mn-ea"/>
                <a:cs typeface="+mn-cs"/>
              </a:rPr>
              <a:t>Nuanced pricing models  are key </a:t>
            </a:r>
            <a:r>
              <a:rPr lang="en-US" sz="2400" dirty="0">
                <a:latin typeface="Trade Gothic Next" panose="020B0503040303020004" pitchFamily="34" charset="0"/>
                <a:ea typeface="+mn-ea"/>
                <a:cs typeface="+mn-cs"/>
              </a:rPr>
              <a:t>for pricing in added value and managing costs</a:t>
            </a:r>
          </a:p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Trade Gothic Next" panose="020B0503040303020004" pitchFamily="34" charset="0"/>
              <a:ea typeface="+mn-ea"/>
              <a:cs typeface="+mn-cs"/>
            </a:endParaRPr>
          </a:p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Trade Gothic Next" panose="020B0503040303020004" pitchFamily="34" charset="0"/>
                <a:ea typeface="+mn-ea"/>
                <a:cs typeface="+mn-cs"/>
              </a:rPr>
              <a:t>Recent investments have substantially </a:t>
            </a:r>
            <a:r>
              <a:rPr lang="en-US" sz="2400" dirty="0">
                <a:solidFill>
                  <a:srgbClr val="ED7D30"/>
                </a:solidFill>
                <a:latin typeface="Trade Gothic Next" panose="020B0503040303020004" pitchFamily="34" charset="0"/>
                <a:ea typeface="+mn-ea"/>
                <a:cs typeface="+mn-cs"/>
              </a:rPr>
              <a:t>increased annual operating costs (+$1.5M)</a:t>
            </a:r>
          </a:p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latin typeface="+mn-lt"/>
              <a:ea typeface="+mn-ea"/>
              <a:cs typeface="+mn-cs"/>
            </a:endParaRP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27645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International Trips — University of Kent Academies Trust">
            <a:extLst>
              <a:ext uri="{FF2B5EF4-FFF2-40B4-BE49-F238E27FC236}">
                <a16:creationId xmlns:a16="http://schemas.microsoft.com/office/drawing/2014/main" id="{C74ADC0E-AA1E-A246-9857-38C17A35EC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2" t="9091" r="31030" b="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018B3C-F352-0144-9AF6-7A0704263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b="1" dirty="0">
                <a:latin typeface="Trade Gothic Next Cond Hv" panose="020B0503040303020004" pitchFamily="34" charset="0"/>
              </a:rPr>
              <a:t>KEY FINDINGS AND RECOMMENDATIONS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E45AF9A-5CE3-DD41-BB55-E249B5084AB3}"/>
              </a:ext>
            </a:extLst>
          </p:cNvPr>
          <p:cNvSpPr txBox="1">
            <a:spLocks/>
          </p:cNvSpPr>
          <p:nvPr/>
        </p:nvSpPr>
        <p:spPr>
          <a:xfrm>
            <a:off x="371093" y="2574361"/>
            <a:ext cx="5572507" cy="41125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ED7D30"/>
                </a:solidFill>
                <a:latin typeface="Trade Gothic Next" panose="020B0503040303020004" pitchFamily="34" charset="0"/>
                <a:ea typeface="+mn-ea"/>
                <a:cs typeface="+mn-cs"/>
              </a:rPr>
              <a:t>Elements of the skiing experience help drive price:</a:t>
            </a:r>
            <a:r>
              <a:rPr lang="en-US" sz="1800" dirty="0">
                <a:latin typeface="Trade Gothic Next" panose="020B0503040303020004" pitchFamily="34" charset="0"/>
                <a:ea typeface="+mn-ea"/>
                <a:cs typeface="+mn-cs"/>
              </a:rPr>
              <a:t> # of fast quads,  # of runs, snow-making equipment coverage, &amp; vertical drop drive ticket prices</a:t>
            </a:r>
          </a:p>
          <a:p>
            <a:pPr marL="114300" algn="l">
              <a:spcAft>
                <a:spcPts val="600"/>
              </a:spcAft>
            </a:pPr>
            <a:endParaRPr lang="en-US" sz="1800" dirty="0">
              <a:latin typeface="Trade Gothic Next" panose="020B0503040303020004" pitchFamily="34" charset="0"/>
              <a:ea typeface="+mn-ea"/>
              <a:cs typeface="+mn-cs"/>
            </a:endParaRPr>
          </a:p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rade Gothic Next" panose="020B0503040303020004" pitchFamily="34" charset="0"/>
                <a:ea typeface="+mn-ea"/>
                <a:cs typeface="+mn-cs"/>
              </a:rPr>
              <a:t>Big Mountain’s </a:t>
            </a:r>
            <a:r>
              <a:rPr lang="en-US" sz="1800" dirty="0">
                <a:solidFill>
                  <a:srgbClr val="ED7D30"/>
                </a:solidFill>
                <a:latin typeface="Trade Gothic Next" panose="020B0503040303020004" pitchFamily="34" charset="0"/>
                <a:ea typeface="+mn-ea"/>
                <a:cs typeface="+mn-cs"/>
              </a:rPr>
              <a:t>features and price currently are on the high end </a:t>
            </a:r>
            <a:r>
              <a:rPr lang="en-US" sz="1800" dirty="0">
                <a:latin typeface="Trade Gothic Next" panose="020B0503040303020004" pitchFamily="34" charset="0"/>
                <a:ea typeface="+mn-ea"/>
                <a:cs typeface="+mn-cs"/>
              </a:rPr>
              <a:t>of resorts nationwide</a:t>
            </a:r>
          </a:p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dirty="0">
              <a:latin typeface="+mn-lt"/>
              <a:ea typeface="+mn-ea"/>
              <a:cs typeface="+mn-cs"/>
            </a:endParaRPr>
          </a:p>
          <a:p>
            <a:pPr marL="114300" algn="l">
              <a:spcAft>
                <a:spcPts val="600"/>
              </a:spcAft>
            </a:pPr>
            <a:r>
              <a:rPr lang="en-US" sz="1800" b="1" dirty="0">
                <a:solidFill>
                  <a:srgbClr val="ED7D30"/>
                </a:solidFill>
                <a:latin typeface="+mn-lt"/>
                <a:ea typeface="+mn-ea"/>
                <a:cs typeface="+mn-cs"/>
              </a:rPr>
              <a:t>High level recommendations</a:t>
            </a:r>
          </a:p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rade Gothic Next" panose="020B0503040303020004" pitchFamily="34" charset="0"/>
                <a:ea typeface="+mn-ea"/>
                <a:cs typeface="+mn-cs"/>
              </a:rPr>
              <a:t> Raise price to a level to cover $1.5m in additional operating costs</a:t>
            </a:r>
          </a:p>
          <a:p>
            <a:pPr marL="342900"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rade Gothic Next" panose="020B0503040303020004" pitchFamily="34" charset="0"/>
                <a:ea typeface="+mn-ea"/>
                <a:cs typeface="+mn-cs"/>
              </a:rPr>
              <a:t>Pursue investment scenario 2: an additional run, 150 ft in vertical drop, and chair lift.  Amounts to ~$2 increase in ticket price and $3.5M in revenue (factor in cost)</a:t>
            </a:r>
          </a:p>
          <a:p>
            <a:pPr indent="-228600" algn="l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1441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18B3C-F352-0144-9AF6-7A0704263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3989"/>
            <a:ext cx="12192000" cy="727165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latin typeface="Trade Gothic Next Cond Hv" panose="020B0503040303020004" pitchFamily="34" charset="0"/>
                <a:cs typeface="Times New Roman" panose="02020603050405020304" pitchFamily="18" charset="0"/>
              </a:rPr>
              <a:t>HOW DOES BIG MOUNTAIN’S TICKET PRICE COMPARE TO OTHER RESORTS?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FD9EF5-1E68-BE47-9A29-1D6BE81EA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87519"/>
            <a:ext cx="6046877" cy="32740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5EE3E9-277F-3B45-A3DF-A5E71BAB5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91355"/>
            <a:ext cx="6046877" cy="3270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ED6D50-BE4B-894C-B7D7-4E3B657BC364}"/>
              </a:ext>
            </a:extLst>
          </p:cNvPr>
          <p:cNvSpPr txBox="1"/>
          <p:nvPr/>
        </p:nvSpPr>
        <p:spPr>
          <a:xfrm>
            <a:off x="1171419" y="5208638"/>
            <a:ext cx="9741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rade Gothic Next" panose="020B0503040303020004" pitchFamily="34" charset="0"/>
              </a:rPr>
              <a:t>Given that Big Mountain is already on the higher end in terms of pricing, we should be prudent in </a:t>
            </a:r>
          </a:p>
          <a:p>
            <a:pPr algn="ctr"/>
            <a:r>
              <a:rPr lang="en-US" dirty="0">
                <a:latin typeface="Trade Gothic Next" panose="020B0503040303020004" pitchFamily="34" charset="0"/>
              </a:rPr>
              <a:t>determining how much to increase prices.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085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18B3C-F352-0144-9AF6-7A0704263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3989"/>
            <a:ext cx="12192000" cy="727165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rade Gothic Next Cond Hv" panose="020B0503040303020004" pitchFamily="34" charset="0"/>
                <a:cs typeface="Times New Roman" panose="02020603050405020304" pitchFamily="18" charset="0"/>
              </a:rPr>
              <a:t>MODEL AND PERFORMANCE METRICS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ED6D50-BE4B-894C-B7D7-4E3B657BC364}"/>
              </a:ext>
            </a:extLst>
          </p:cNvPr>
          <p:cNvSpPr txBox="1"/>
          <p:nvPr/>
        </p:nvSpPr>
        <p:spPr>
          <a:xfrm>
            <a:off x="7134038" y="1428987"/>
            <a:ext cx="47299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latin typeface="Trade Gothic Next" panose="020B0503040303020004" pitchFamily="34" charset="0"/>
              </a:rPr>
              <a:t>We employed a Random Forest model; the top features we noted earlier can be seen in the visual</a:t>
            </a:r>
          </a:p>
          <a:p>
            <a:pPr marL="285750" indent="-285750">
              <a:buFontTx/>
              <a:buChar char="-"/>
            </a:pPr>
            <a:endParaRPr lang="en-US" dirty="0">
              <a:latin typeface="Trade Gothic Next" panose="020B05030403030200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Trade Gothic Next" panose="020B0503040303020004" pitchFamily="34" charset="0"/>
              </a:rPr>
              <a:t>Using cross validation our model showed average R-squared of ~ .7 (the closer to 1 the better)</a:t>
            </a:r>
          </a:p>
          <a:p>
            <a:pPr marL="285750" indent="-285750">
              <a:buFontTx/>
              <a:buChar char="-"/>
            </a:pPr>
            <a:endParaRPr lang="en-US" dirty="0">
              <a:latin typeface="Trade Gothic Next" panose="020B0503040303020004" pitchFamily="34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Trade Gothic Next" panose="020B0503040303020004" pitchFamily="34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Trade Gothic Next" panose="020B0503040303020004" pitchFamily="34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Trade Gothic Next" panose="020B0503040303020004" pitchFamily="34" charset="0"/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712F81-A9D3-0D40-A0C8-20C25AB21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" y="1071154"/>
            <a:ext cx="6920678" cy="554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18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18B3C-F352-0144-9AF6-7A0704263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3989"/>
            <a:ext cx="12192000" cy="727165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rade Gothic Next Cond Hv" panose="020B0503040303020004" pitchFamily="34" charset="0"/>
                <a:cs typeface="Times New Roman" panose="02020603050405020304" pitchFamily="18" charset="0"/>
              </a:rPr>
              <a:t>BIG MOUNTAIN’S POSITION IN KEY DRIVERS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77548A-2C25-7941-8CF0-672DDA181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0" y="1265238"/>
            <a:ext cx="4978400" cy="266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9C1578-DD00-D343-8DC4-F906583C9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1137" y="1265238"/>
            <a:ext cx="4927600" cy="2654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53582C-B0C2-8049-91F7-46CE1386FD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0187" y="3847011"/>
            <a:ext cx="4889500" cy="2667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EDB7F6-E477-DF4F-90CA-B7510DCED1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275" y="3919538"/>
            <a:ext cx="49149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145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7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e Best All-Mountain Skis of 2021 | GearJunkie">
            <a:extLst>
              <a:ext uri="{FF2B5EF4-FFF2-40B4-BE49-F238E27FC236}">
                <a16:creationId xmlns:a16="http://schemas.microsoft.com/office/drawing/2014/main" id="{86B248AA-223E-8745-BB74-46D5CBE75F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6" b="9425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018B3C-F352-0144-9AF6-7A0704263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9653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dirty="0">
                <a:solidFill>
                  <a:srgbClr val="FFFFFF"/>
                </a:solidFill>
                <a:latin typeface="Trade Gothic Next Cond Hv" panose="020B0503040303020004" pitchFamily="34" charset="0"/>
              </a:rPr>
              <a:t>NEXT STEPS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ED6D50-BE4B-894C-B7D7-4E3B657BC364}"/>
              </a:ext>
            </a:extLst>
          </p:cNvPr>
          <p:cNvSpPr txBox="1"/>
          <p:nvPr/>
        </p:nvSpPr>
        <p:spPr>
          <a:xfrm>
            <a:off x="838200" y="3428999"/>
            <a:ext cx="10515600" cy="274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Trade Gothic Next" panose="020B0503040303020004" pitchFamily="34" charset="0"/>
              </a:rPr>
              <a:t>Make model findings, specifically the scenario analysis, available in an interactive format to allow the team to iterate the ticket price support and revenue impact associated with various tactics/investments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  <a:latin typeface="Trade Gothic Next" panose="020B05030403030200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Trade Gothic Next" panose="020B0503040303020004" pitchFamily="34" charset="0"/>
              </a:rPr>
              <a:t>Seek out additional cost data to </a:t>
            </a:r>
            <a:r>
              <a:rPr lang="en-US" dirty="0" err="1">
                <a:solidFill>
                  <a:srgbClr val="FFFFFF"/>
                </a:solidFill>
                <a:latin typeface="Trade Gothic Next" panose="020B0503040303020004" pitchFamily="34" charset="0"/>
              </a:rPr>
              <a:t>painta</a:t>
            </a:r>
            <a:r>
              <a:rPr lang="en-US" dirty="0">
                <a:solidFill>
                  <a:srgbClr val="FFFFFF"/>
                </a:solidFill>
                <a:latin typeface="Trade Gothic Next" panose="020B0503040303020004" pitchFamily="34" charset="0"/>
              </a:rPr>
              <a:t> more complete picture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  <a:latin typeface="Trade Gothic Next" panose="020B0503040303020004" pitchFamily="34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Trade Gothic Next" panose="020B0503040303020004" pitchFamily="34" charset="0"/>
              </a:rPr>
              <a:t>Engage business leaders to determine what potential pricing constraints may exist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  <a:latin typeface="Trade Gothic Next" panose="020B0503040303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2576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298</Words>
  <Application>Microsoft Macintosh PowerPoint</Application>
  <PresentationFormat>Widescreen</PresentationFormat>
  <Paragraphs>39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Trade Gothic Next</vt:lpstr>
      <vt:lpstr>Trade Gothic Next Cond Hv</vt:lpstr>
      <vt:lpstr>Office Theme</vt:lpstr>
      <vt:lpstr>PRICING MODEL AND INCREMENTAL OPERATING COSTS</vt:lpstr>
      <vt:lpstr>BRIEF BACKGROUND</vt:lpstr>
      <vt:lpstr>KEY FINDINGS AND RECOMMENDATIONS</vt:lpstr>
      <vt:lpstr>HOW DOES BIG MOUNTAIN’S TICKET PRICE COMPARE TO OTHER RESORTS?</vt:lpstr>
      <vt:lpstr>MODEL AND PERFORMANCE METRICS</vt:lpstr>
      <vt:lpstr>BIG MOUNTAIN’S POSITION IN KEY DRIVERS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Bledsoe, Ellery</dc:creator>
  <cp:lastModifiedBy>Bledsoe, Ellery</cp:lastModifiedBy>
  <cp:revision>26</cp:revision>
  <dcterms:created xsi:type="dcterms:W3CDTF">2021-05-03T23:20:27Z</dcterms:created>
  <dcterms:modified xsi:type="dcterms:W3CDTF">2021-05-04T07:29:15Z</dcterms:modified>
</cp:coreProperties>
</file>

<file path=docProps/thumbnail.jpeg>
</file>